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AE1C1B6-38E6-4EC9-ADA7-0D4E3BCCE2F9}">
  <a:tblStyle styleId="{6AE1C1B6-38E6-4EC9-ADA7-0D4E3BCCE2F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75ddc564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75ddc564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275ddc5641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275ddc5641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275ddc5641_0_6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275ddc5641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uzsZiMoFmSr3bFOajMsmkBghNH81X3rsUPqlinfHRXk/copy" TargetMode="External"/><Relationship Id="rId10" Type="http://schemas.openxmlformats.org/officeDocument/2006/relationships/hyperlink" Target="https://docs.google.com/presentation/d/1M0CcEblLwYQISkCgF40D3IqT3kfMc8D7fXJpMFeHUGs/copy" TargetMode="External"/><Relationship Id="rId13" Type="http://schemas.openxmlformats.org/officeDocument/2006/relationships/hyperlink" Target="https://docs.google.com/presentation/d/14jJksPEUsp_eyHIUrDjsPt6cyAgL6AcpFlgEYs1OBuQ/copy" TargetMode="External"/><Relationship Id="rId12" Type="http://schemas.openxmlformats.org/officeDocument/2006/relationships/hyperlink" Target="https://docs.google.com/presentation/d/1Go0O990XIKYGm0oGuJvXphWeylNi_vJpoebwFhqPXS0/copy"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YMK6LNH1IxLv3YP7kccNDdjxGrnYnB6Sr4pCpruW4rk/copy" TargetMode="External"/><Relationship Id="rId14" Type="http://schemas.openxmlformats.org/officeDocument/2006/relationships/hyperlink" Target="https://docs.google.com/presentation/d/1DRvdjoC2QaBE_w2GrP_bTVGta65kSZ0qo17xjJtoGoE/edit?usp=drive_link" TargetMode="External"/><Relationship Id="rId5" Type="http://schemas.openxmlformats.org/officeDocument/2006/relationships/hyperlink" Target="https://docs.google.com/presentation/d/14jJksPEUsp_eyHIUrDjsPt6cyAgL6AcpFlgEYs1OBuQ/copy" TargetMode="External"/><Relationship Id="rId6" Type="http://schemas.openxmlformats.org/officeDocument/2006/relationships/hyperlink" Target="https://docs.google.com/presentation/d/1KEhZXvkZuAr6B349nDDUs6ZlIel4VtGD9iaIiAROb5I/copy" TargetMode="External"/><Relationship Id="rId7" Type="http://schemas.openxmlformats.org/officeDocument/2006/relationships/hyperlink" Target="https://docs.google.com/presentation/d/1JINUepMmfkP9lYa_3pVgue7j_hthTfiR1I-zaB_9rDk/copy" TargetMode="External"/><Relationship Id="rId8" Type="http://schemas.openxmlformats.org/officeDocument/2006/relationships/hyperlink" Target="https://docs.google.com/presentation/d/16HiRoIJ6-sUNrFzcAHJANFPoeV3Z0dF9_KhGRJ4phGc/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KEhZXvkZuAr6B349nDDUs6ZlIel4VtGD9iaIiAROb5I/copy" TargetMode="External"/><Relationship Id="rId6" Type="http://schemas.openxmlformats.org/officeDocument/2006/relationships/hyperlink" Target="https://docs.google.com/presentation/d/1JINUepMmfkP9lYa_3pVgue7j_hthTfiR1I-zaB_9rDk/copy" TargetMode="External"/><Relationship Id="rId7" Type="http://schemas.openxmlformats.org/officeDocument/2006/relationships/hyperlink" Target="https://youtu.be/_JnlWOx-huo?feature=share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{6AE1C1B6-38E6-4EC9-ADA7-0D4E3BCCE2F9}</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10: Genocides: Armenia &amp; Holodomor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600"/>
                        <a:buFont typeface="Arial"/>
                        <a:buNone/>
                      </a:pPr>
                      <a:r>
                        <a:rPr lang="en" sz="1200">
                          <a:solidFill>
                            <a:schemeClr val="dk1"/>
                          </a:solidFill>
                          <a:latin typeface="Inter"/>
                          <a:ea typeface="Inter"/>
                          <a:cs typeface="Inter"/>
                          <a:sym typeface="Inter"/>
                        </a:rPr>
                        <a:t>How do the Armenian and Holodomor genocides demonstrate the warning signs and consequences of mass atrocities?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93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2.61, 2.65, 2.67</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&amp; Exemplars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(handed out in Lesson 1)</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Genocides Presentation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Genocides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Exit Tickets &amp; Exemplars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0"/>
                        </a:rPr>
                        <a:t>Printed Student Handouts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Research Presentations: </a:t>
                      </a:r>
                      <a:r>
                        <a:rPr lang="en" sz="1200" u="sng">
                          <a:solidFill>
                            <a:schemeClr val="accent5"/>
                          </a:solidFill>
                          <a:latin typeface="Inter"/>
                          <a:ea typeface="Inter"/>
                          <a:cs typeface="Inter"/>
                          <a:sym typeface="Inter"/>
                          <a:hlinkClick r:id="rId11">
                            <a:extLst>
                              <a:ext uri="{A12FA001-AC4F-418D-AE19-62706E023703}">
                                <ahyp:hlinkClr val="tx"/>
                              </a:ext>
                            </a:extLst>
                          </a:hlinkClick>
                        </a:rPr>
                        <a:t>Armenian</a:t>
                      </a:r>
                      <a:r>
                        <a:rPr lang="en" sz="1200">
                          <a:solidFill>
                            <a:schemeClr val="dk1"/>
                          </a:solidFill>
                          <a:latin typeface="Inter"/>
                          <a:ea typeface="Inter"/>
                          <a:cs typeface="Inter"/>
                          <a:sym typeface="Inter"/>
                        </a:rPr>
                        <a:t>, </a:t>
                      </a:r>
                      <a:r>
                        <a:rPr lang="en" sz="1200" u="sng">
                          <a:solidFill>
                            <a:schemeClr val="accent5"/>
                          </a:solidFill>
                          <a:latin typeface="Inter"/>
                          <a:ea typeface="Inter"/>
                          <a:cs typeface="Inter"/>
                          <a:sym typeface="Inter"/>
                          <a:hlinkClick r:id="rId12">
                            <a:extLst>
                              <a:ext uri="{A12FA001-AC4F-418D-AE19-62706E023703}">
                                <ahyp:hlinkClr val="tx"/>
                              </a:ext>
                            </a:extLst>
                          </a:hlinkClick>
                        </a:rPr>
                        <a:t>Holodomor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Genocide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Give One, Get One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3"/>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150">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a:t>
                      </a:r>
                      <a:r>
                        <a:rPr lang="en" sz="1200">
                          <a:solidFill>
                            <a:schemeClr val="dk1"/>
                          </a:solidFill>
                          <a:latin typeface="Inter"/>
                          <a:ea typeface="Inter"/>
                          <a:cs typeface="Inter"/>
                          <a:sym typeface="Inter"/>
                        </a:rPr>
                        <a:t>rovide students time to preview the Topic 4 Supporting questions within the </a:t>
                      </a:r>
                      <a:r>
                        <a:rPr lang="en" sz="1200" u="sng">
                          <a:solidFill>
                            <a:schemeClr val="hlink"/>
                          </a:solidFill>
                          <a:latin typeface="Inter"/>
                          <a:ea typeface="Inter"/>
                          <a:cs typeface="Inter"/>
                          <a:sym typeface="Inter"/>
                          <a:hlinkClick r:id="rId14"/>
                        </a:rPr>
                        <a:t>Unit 8 Inquiry Journal</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 </a:t>
                      </a:r>
                      <a:r>
                        <a:rPr lang="en" sz="1200">
                          <a:latin typeface="Inter"/>
                          <a:ea typeface="Inter"/>
                          <a:cs typeface="Inter"/>
                          <a:sym typeface="Inter"/>
                        </a:rPr>
                        <a:t>7</a:t>
                      </a:r>
                      <a:r>
                        <a:rPr lang="en" sz="1200">
                          <a:latin typeface="Inter"/>
                          <a:ea typeface="Inter"/>
                          <a:cs typeface="Inter"/>
                          <a:sym typeface="Inter"/>
                        </a:rPr>
                        <a:t>: U</a:t>
                      </a:r>
                      <a:r>
                        <a:rPr lang="en" sz="1200">
                          <a:solidFill>
                            <a:srgbClr val="000000"/>
                          </a:solidFill>
                          <a:latin typeface="Inter"/>
                          <a:ea typeface="Inter"/>
                          <a:cs typeface="Inter"/>
                          <a:sym typeface="Inter"/>
                        </a:rPr>
                        <a:t>nit </a:t>
                      </a:r>
                      <a:r>
                        <a:rPr lang="en" sz="1200">
                          <a:latin typeface="Inter"/>
                          <a:ea typeface="Inter"/>
                          <a:cs typeface="Inter"/>
                          <a:sym typeface="Inter"/>
                        </a:rPr>
                        <a:t>8</a:t>
                      </a:r>
                      <a:r>
                        <a:rPr lang="en" sz="1200">
                          <a:solidFill>
                            <a:srgbClr val="000000"/>
                          </a:solidFill>
                          <a:latin typeface="Inter"/>
                          <a:ea typeface="Inter"/>
                          <a:cs typeface="Inter"/>
                          <a:sym typeface="Inter"/>
                        </a:rPr>
                        <a:t>- </a:t>
                      </a:r>
                      <a:r>
                        <a:rPr lang="en" sz="1200">
                          <a:latin typeface="Inter"/>
                          <a:ea typeface="Inter"/>
                          <a:cs typeface="Inter"/>
                          <a:sym typeface="Inter"/>
                        </a:rPr>
                        <a:t>Topic 4</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8</a:t>
                      </a:r>
                      <a:r>
                        <a:rPr lang="en" sz="1200">
                          <a:solidFill>
                            <a:srgbClr val="000000"/>
                          </a:solidFill>
                          <a:latin typeface="Inter"/>
                          <a:ea typeface="Inter"/>
                          <a:cs typeface="Inter"/>
                          <a:sym typeface="Inter"/>
                        </a:rPr>
                        <a:t>- </a:t>
                      </a:r>
                      <a:r>
                        <a:rPr lang="en" sz="1200">
                          <a:latin typeface="Inter"/>
                          <a:ea typeface="Inter"/>
                          <a:cs typeface="Inter"/>
                          <a:sym typeface="Inter"/>
                        </a:rPr>
                        <a:t>Topic 4</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World at War</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{6AE1C1B6-38E6-4EC9-ADA7-0D4E3BCCE2F9}</a:tableStyleId>
              </a:tblPr>
              <a:tblGrid>
                <a:gridCol w="1673200"/>
                <a:gridCol w="4057350"/>
                <a:gridCol w="3702950"/>
              </a:tblGrid>
              <a:tr h="236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10: Genocides: Armenia &amp; Holodomor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855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slides 1-4 of the </a:t>
                      </a:r>
                      <a:r>
                        <a:rPr lang="en" sz="1200" u="sng">
                          <a:solidFill>
                            <a:schemeClr val="hlink"/>
                          </a:solidFill>
                          <a:latin typeface="Inter"/>
                          <a:ea typeface="Inter"/>
                          <a:cs typeface="Inter"/>
                          <a:sym typeface="Inter"/>
                          <a:hlinkClick r:id="rId5"/>
                        </a:rPr>
                        <a:t>Genocides Presentation</a:t>
                      </a:r>
                      <a:r>
                        <a:rPr lang="en" sz="1200">
                          <a:solidFill>
                            <a:schemeClr val="dk1"/>
                          </a:solidFill>
                          <a:latin typeface="Inter"/>
                          <a:ea typeface="Inter"/>
                          <a:cs typeface="Inter"/>
                          <a:sym typeface="Inter"/>
                        </a:rPr>
                        <a:t>, introduce the concept of genocide and the basis of Gregory H. Stanton’s 10 Stages of Genocide. Guide students through the short video introduction (page 1 of the </a:t>
                      </a:r>
                      <a:r>
                        <a:rPr lang="en" sz="1200" u="sng">
                          <a:solidFill>
                            <a:schemeClr val="hlink"/>
                          </a:solidFill>
                          <a:latin typeface="Inter"/>
                          <a:ea typeface="Inter"/>
                          <a:cs typeface="Inter"/>
                          <a:sym typeface="Inter"/>
                          <a:hlinkClick r:id="rId6"/>
                        </a:rPr>
                        <a:t>Genocides Student Worksheet</a:t>
                      </a:r>
                      <a:r>
                        <a:rPr lang="en" sz="1200">
                          <a:solidFill>
                            <a:schemeClr val="dk1"/>
                          </a:solidFill>
                          <a:latin typeface="Inter"/>
                          <a:ea typeface="Inter"/>
                          <a:cs typeface="Inter"/>
                          <a:sym typeface="Inter"/>
                        </a:rPr>
                        <a:t>). Then, pair students up to complete the graphic organizer on the 10 stages (pages 2-4).</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36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Present introductory information on genocides, including a note about sensitive content (See information at the end of the lesson plan and in the Best Practices Repository)</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Genocides Student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student partners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a:t>
                      </a:r>
                      <a:r>
                        <a:rPr lang="en" sz="1200" u="sng">
                          <a:solidFill>
                            <a:schemeClr val="hlink"/>
                          </a:solidFill>
                          <a:latin typeface="Inter"/>
                          <a:ea typeface="Inter"/>
                          <a:cs typeface="Inter"/>
                          <a:sym typeface="Inter"/>
                          <a:hlinkClick r:id="rId7"/>
                        </a:rPr>
                        <a:t>video</a:t>
                      </a:r>
                      <a:r>
                        <a:rPr lang="en" sz="1200">
                          <a:solidFill>
                            <a:schemeClr val="dk1"/>
                          </a:solidFill>
                          <a:latin typeface="Inter"/>
                          <a:ea typeface="Inter"/>
                          <a:cs typeface="Inter"/>
                          <a:sym typeface="Inter"/>
                        </a:rPr>
                        <a:t>, discuss questions, and provide vocabulary support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digital access to the link to the Montreal Holocaust Museum’s exhibit on the 10 Stages of Genocide</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video and answer comprehension questions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Work with a partner to explore the Montreal Holocaust Museum’s exhibit on the 10 Stages of Genocide and complete the graphic organizer</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0425">
                <a:tc rowSpan="2">
                  <a:txBody>
                    <a:bodyPr/>
                    <a:lstStyle/>
                    <a:p>
                      <a:pPr indent="0" lvl="0" marL="0" rtl="0" algn="l">
                        <a:spcBef>
                          <a:spcPts val="0"/>
                        </a:spcBef>
                        <a:spcAft>
                          <a:spcPts val="0"/>
                        </a:spcAft>
                        <a:buNone/>
                      </a:pPr>
                      <a:r>
                        <a:rPr b="1" lang="en" sz="1300">
                          <a:latin typeface="Inter"/>
                          <a:ea typeface="Inter"/>
                          <a:cs typeface="Inter"/>
                          <a:sym typeface="Inter"/>
                        </a:rPr>
                        <a:t>ACTIVITY 3 - </a:t>
                      </a: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research a genocide, either the Armenian Genocide or Holodomor, and complete Mini Research Project pages of the student worksheet (pages 5-6) with a partner. Students will be provided with a presentation that includes an overview of assigned genocide and additional resources for research (found in the student materials section of the lesson plan). Students consider the causes and effects of the genocide, while also applying the concept of the 10 Stages of Genocide to their assigned genocide.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155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Assign</a:t>
                      </a:r>
                      <a:r>
                        <a:rPr lang="en" sz="1200">
                          <a:solidFill>
                            <a:schemeClr val="dk1"/>
                          </a:solidFill>
                          <a:latin typeface="Inter"/>
                          <a:ea typeface="Inter"/>
                          <a:cs typeface="Inter"/>
                          <a:sym typeface="Inter"/>
                        </a:rPr>
                        <a:t> each pair a genocide to research</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pages 5-6</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digital access to research presentations (found in student materials of lesson plan) and the student worksheet</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Work with a partner to research assigned genocide using the provided research materials and other resources.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the Genocide Mini Research Project Worksheet.</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World at War: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{6AE1C1B6-38E6-4EC9-ADA7-0D4E3BCCE2F9}</a:tableStyleId>
              </a:tblPr>
              <a:tblGrid>
                <a:gridCol w="1673200"/>
                <a:gridCol w="4057350"/>
                <a:gridCol w="3702950"/>
              </a:tblGrid>
              <a:tr h="236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10: Genocides: Armenia &amp; Holodomor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855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then partner up with someone from the opposite timeline. They will discuss their </a:t>
                      </a:r>
                      <a:r>
                        <a:rPr lang="en" sz="1200">
                          <a:solidFill>
                            <a:schemeClr val="dk1"/>
                          </a:solidFill>
                          <a:latin typeface="Inter"/>
                          <a:ea typeface="Inter"/>
                          <a:cs typeface="Inter"/>
                          <a:sym typeface="Inter"/>
                        </a:rPr>
                        <a:t>assigned</a:t>
                      </a:r>
                      <a:r>
                        <a:rPr lang="en" sz="1200">
                          <a:solidFill>
                            <a:schemeClr val="dk1"/>
                          </a:solidFill>
                          <a:latin typeface="Inter"/>
                          <a:ea typeface="Inter"/>
                          <a:cs typeface="Inter"/>
                          <a:sym typeface="Inter"/>
                        </a:rPr>
                        <a:t> genocide using the Exit Ticket. Students will write a Say-it-in-Six, a cause, an effect, and how it fits in the 10 Stages of Genocide. Finally, they will determine a similarity and a difference of the two genocides.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36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Exit Ticket and provide instructions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Group pairs into groups of four that represent both genocides, and have students share their research findings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Meet with group of four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Exit ticket on paper or digitally</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36850">
                <a:tc>
                  <a:txBody>
                    <a:bodyPr/>
                    <a:lstStyle/>
                    <a:p>
                      <a:pPr indent="0" lvl="0" marL="0" rtl="0" algn="l">
                        <a:spcBef>
                          <a:spcPts val="0"/>
                        </a:spcBef>
                        <a:spcAft>
                          <a:spcPts val="0"/>
                        </a:spcAft>
                        <a:buNone/>
                      </a:pPr>
                      <a:r>
                        <a:rPr b="1" lang="en" sz="1300">
                          <a:latin typeface="Inter"/>
                          <a:ea typeface="Inter"/>
                          <a:cs typeface="Inter"/>
                          <a:sym typeface="Inter"/>
                        </a:rPr>
                        <a:t>SENSITIVE CONTENT NOTE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rgbClr val="000000"/>
                          </a:solidFill>
                          <a:latin typeface="Inter"/>
                          <a:ea typeface="Inter"/>
                          <a:cs typeface="Inter"/>
                          <a:sym typeface="Inter"/>
                        </a:rPr>
                        <a:t>Within the research of the </a:t>
                      </a:r>
                      <a:r>
                        <a:rPr lang="en" sz="1200">
                          <a:latin typeface="Inter"/>
                          <a:ea typeface="Inter"/>
                          <a:cs typeface="Inter"/>
                          <a:sym typeface="Inter"/>
                        </a:rPr>
                        <a:t>genocides</a:t>
                      </a:r>
                      <a:r>
                        <a:rPr lang="en" sz="1200">
                          <a:solidFill>
                            <a:srgbClr val="000000"/>
                          </a:solidFill>
                          <a:latin typeface="Inter"/>
                          <a:ea typeface="Inter"/>
                          <a:cs typeface="Inter"/>
                          <a:sym typeface="Inter"/>
                        </a:rPr>
                        <a:t>, students will encounter graphic content. The sources and research include more mature content including mentions of various </a:t>
                      </a:r>
                      <a:r>
                        <a:rPr lang="en" sz="1200">
                          <a:latin typeface="Inter"/>
                          <a:ea typeface="Inter"/>
                          <a:cs typeface="Inter"/>
                          <a:sym typeface="Inter"/>
                        </a:rPr>
                        <a:t>methods of abuse and murder</a:t>
                      </a:r>
                      <a:r>
                        <a:rPr lang="en" sz="1200">
                          <a:solidFill>
                            <a:srgbClr val="000000"/>
                          </a:solidFill>
                          <a:latin typeface="Inter"/>
                          <a:ea typeface="Inter"/>
                          <a:cs typeface="Inter"/>
                          <a:sym typeface="Inter"/>
                        </a:rPr>
                        <a:t>. Please also view resources within the Best Practice Repository for teaching hard history.</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World at War: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